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7">
          <p15:clr>
            <a:srgbClr val="A4A3A4"/>
          </p15:clr>
        </p15:guide>
        <p15:guide id="2" orient="horz" pos="57">
          <p15:clr>
            <a:srgbClr val="A4A3A4"/>
          </p15:clr>
        </p15:guide>
        <p15:guide id="3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7" orient="horz"/>
        <p:guide pos="57" orient="horz"/>
        <p:guide pos="28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othereff.in/html-entities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/>
              <a:t>이때 </a:t>
            </a:r>
            <a:r>
              <a:rPr b="1" lang="ko-KR" sz="1150">
                <a:solidFill>
                  <a:srgbClr val="F15F5F"/>
                </a:solidFill>
              </a:rPr>
              <a:t>ip.src와 ip.dst를 모두 설정해야하는 이유</a:t>
            </a:r>
            <a:r>
              <a:rPr lang="ko-KR" sz="1150"/>
              <a:t>는 </a:t>
            </a:r>
            <a:endParaRPr sz="11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/>
              <a:t>해당하는 IP가 서버라고 생각했을 때 </a:t>
            </a:r>
            <a:r>
              <a:rPr b="1" lang="ko-KR" sz="1150"/>
              <a:t>패킷을 받는 경우</a:t>
            </a:r>
            <a:r>
              <a:rPr lang="ko-KR" sz="1150"/>
              <a:t>가 있고 </a:t>
            </a:r>
            <a:r>
              <a:rPr b="1" lang="ko-KR" sz="1150"/>
              <a:t>패킷을 보내는 경우</a:t>
            </a:r>
            <a:r>
              <a:rPr lang="ko-KR" sz="1150"/>
              <a:t>가 있기 때문이다.</a:t>
            </a:r>
            <a:endParaRPr sz="11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1F1F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/>
              <a:t>이때 </a:t>
            </a:r>
            <a:r>
              <a:rPr b="1" lang="ko-KR" sz="1150">
                <a:solidFill>
                  <a:srgbClr val="F15F5F"/>
                </a:solidFill>
              </a:rPr>
              <a:t>ip.src와 ip.dst를 모두 설정해야하는 이유</a:t>
            </a:r>
            <a:r>
              <a:rPr lang="ko-KR" sz="1150"/>
              <a:t>는 </a:t>
            </a:r>
            <a:endParaRPr sz="1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/>
              <a:t>해당하는 IP가 서버라고 생각했을 때 </a:t>
            </a:r>
            <a:r>
              <a:rPr b="1" lang="ko-KR" sz="1150"/>
              <a:t>패킷을 받는 경우</a:t>
            </a:r>
            <a:r>
              <a:rPr lang="ko-KR" sz="1150"/>
              <a:t>가 있고 </a:t>
            </a:r>
            <a:r>
              <a:rPr b="1" lang="ko-KR" sz="1150"/>
              <a:t>패킷을 보내는 경우</a:t>
            </a:r>
            <a:r>
              <a:rPr lang="ko-KR" sz="1150"/>
              <a:t>가 있기 때문이다.</a:t>
            </a:r>
            <a:endParaRPr sz="1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1F1F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직접 실험해 볼 수 없음...</a:t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 교체해야함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공격중에는 바로 멈추는 것을 볼 수 있었다라고 하시면 됩니다.</a:t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717171"/>
                </a:solidFill>
                <a:highlight>
                  <a:srgbClr val="9EBFCF"/>
                </a:highlight>
                <a:latin typeface="Dotum"/>
                <a:ea typeface="Dotum"/>
                <a:cs typeface="Dotum"/>
                <a:sym typeface="Dotum"/>
              </a:rPr>
              <a:t>sysctl  명령어는 커널 runtime 시에 커널의 파라미터를 변경할 때 사용</a:t>
            </a:r>
            <a:endParaRPr sz="900">
              <a:solidFill>
                <a:srgbClr val="717171"/>
              </a:solidFill>
              <a:highlight>
                <a:srgbClr val="9EBFC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717171"/>
                </a:solidFill>
                <a:highlight>
                  <a:srgbClr val="9EBFCF"/>
                </a:highlight>
                <a:latin typeface="Dotum"/>
                <a:ea typeface="Dotum"/>
                <a:cs typeface="Dotum"/>
                <a:sym typeface="Dotum"/>
              </a:rPr>
              <a:t>차단이 완벽히 되지 않았지만 0일때보다 안정적인 모습을 보여준다.</a:t>
            </a:r>
            <a:r>
              <a:rPr b="1" lang="ko-KR" sz="1000">
                <a:solidFill>
                  <a:srgbClr val="FFFFFF"/>
                </a:solidFill>
              </a:rPr>
              <a:t>완벽하게 차단되지는 않고 느려지거나 잠깐씩 다운되는 모습을 보이지만 처음에 </a:t>
            </a:r>
            <a:r>
              <a:rPr b="1" lang="ko-KR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lang="ko-KR" sz="1000">
                <a:solidFill>
                  <a:srgbClr val="FFFFFF"/>
                </a:solidFill>
              </a:rPr>
              <a:t>이었을때와는 빈도가 훨씬 적었습니다</a:t>
            </a:r>
            <a:r>
              <a:rPr b="1" lang="ko-KR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22606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22606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17171"/>
              </a:solidFill>
              <a:highlight>
                <a:srgbClr val="9EBFCF"/>
              </a:highlight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1단계 200pps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2단계 100pps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3단계 50pps(packet per second)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4단계 20pps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넣고 성공여부 확인하기</a:t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넣고 성공여부 확인하기</a:t>
            </a:r>
            <a:endParaRPr/>
          </a:p>
          <a:p>
            <a:pPr indent="42291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FFFF"/>
                </a:solidFill>
              </a:rPr>
              <a:t>해당 </a:t>
            </a:r>
            <a:r>
              <a:rPr b="1" lang="ko-KR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</a:t>
            </a:r>
            <a:r>
              <a:rPr b="1" lang="ko-KR" sz="1000">
                <a:solidFill>
                  <a:srgbClr val="FFFFFF"/>
                </a:solidFill>
              </a:rPr>
              <a:t>를 차단하는 명령어입니</a:t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내용 난독화 : </a:t>
            </a:r>
            <a:r>
              <a:rPr lang="ko-KR" sz="1100">
                <a:solidFill>
                  <a:srgbClr val="373A3C"/>
                </a:solidFill>
                <a:highlight>
                  <a:srgbClr val="F5F5F5"/>
                </a:highlight>
              </a:rPr>
              <a:t>따옴표로 감싸는 문자열 사이에 공백 문자들을 넣고, </a:t>
            </a:r>
            <a:r>
              <a:rPr lang="ko-KR" sz="1100" u="sng">
                <a:solidFill>
                  <a:srgbClr val="009900"/>
                </a:solidFill>
                <a:highlight>
                  <a:srgbClr val="F5F5F5"/>
                </a:highlight>
                <a:hlinkClick r:id="rId2"/>
              </a:rPr>
              <a:t>HTML 인코드</a:t>
            </a:r>
            <a:r>
              <a:rPr lang="ko-KR" sz="1100">
                <a:solidFill>
                  <a:srgbClr val="373A3C"/>
                </a:solidFill>
                <a:highlight>
                  <a:srgbClr val="F5F5F5"/>
                </a:highlight>
              </a:rPr>
              <a:t>를 하여 난독화한다.</a:t>
            </a:r>
            <a:endParaRPr sz="1100">
              <a:solidFill>
                <a:srgbClr val="373A3C"/>
              </a:solidFill>
              <a:highlight>
                <a:srgbClr val="F5F5F5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5F5F5"/>
                </a:highlight>
              </a:rPr>
              <a:t>저희 실험할 내용은 스크립트 태그</a:t>
            </a:r>
            <a:endParaRPr sz="1100">
              <a:solidFill>
                <a:srgbClr val="373A3C"/>
              </a:solidFill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3A3C"/>
              </a:solidFill>
              <a:highlight>
                <a:srgbClr val="F5F5F5"/>
              </a:highlight>
            </a:endParaRPr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php와 jsp의 다른점을 설명하면서 이부분을 설명해야함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본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본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용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용 및 설명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그림 및 설명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9595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Relationship Id="rId5" Type="http://schemas.openxmlformats.org/officeDocument/2006/relationships/image" Target="../media/image47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754380" y="764540"/>
            <a:ext cx="3456305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754380" y="5789295"/>
            <a:ext cx="217170" cy="187325"/>
          </a:xfrm>
          <a:prstGeom prst="triangle">
            <a:avLst>
              <a:gd fmla="val 50000" name="adj"/>
            </a:avLst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>
            <a:off x="899795" y="5789295"/>
            <a:ext cx="217170" cy="187325"/>
          </a:xfrm>
          <a:prstGeom prst="triangle">
            <a:avLst>
              <a:gd fmla="val 50000" name="adj"/>
            </a:avLst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1043305" y="5789295"/>
            <a:ext cx="217170" cy="187325"/>
          </a:xfrm>
          <a:prstGeom prst="triangle">
            <a:avLst>
              <a:gd fmla="val 50000" name="adj"/>
            </a:avLst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Shape 93"/>
          <p:cNvCxnSpPr/>
          <p:nvPr/>
        </p:nvCxnSpPr>
        <p:spPr>
          <a:xfrm>
            <a:off x="754380" y="602107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Shape 94"/>
          <p:cNvCxnSpPr/>
          <p:nvPr/>
        </p:nvCxnSpPr>
        <p:spPr>
          <a:xfrm>
            <a:off x="7020560" y="4154805"/>
            <a:ext cx="212344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Shape 95"/>
          <p:cNvCxnSpPr/>
          <p:nvPr/>
        </p:nvCxnSpPr>
        <p:spPr>
          <a:xfrm flipH="1" rot="10800000">
            <a:off x="4143375" y="4143375"/>
            <a:ext cx="2809240" cy="1866265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Shape 96"/>
          <p:cNvSpPr txBox="1"/>
          <p:nvPr/>
        </p:nvSpPr>
        <p:spPr>
          <a:xfrm>
            <a:off x="1259840" y="5790565"/>
            <a:ext cx="3312160" cy="217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CANONNAM. All Rights Reserved.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14375" y="857250"/>
            <a:ext cx="585787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Web &amp; Web Server Hacking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7000875" y="3714750"/>
            <a:ext cx="2000250" cy="2646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조명 : 신세계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최현호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김성민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서용화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신기현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조원태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최민관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Shape 223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Shape 224"/>
          <p:cNvSpPr txBox="1"/>
          <p:nvPr/>
        </p:nvSpPr>
        <p:spPr>
          <a:xfrm>
            <a:off x="323215" y="404495"/>
            <a:ext cx="613219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 된 화면 (Root 계정과 일반 계정의 차이)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1045845"/>
            <a:ext cx="8279765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50" y="3429000"/>
            <a:ext cx="8279765" cy="164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335280" y="5320665"/>
            <a:ext cx="613219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위 : Root 계정 / 아래 : 일반계정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Shape 235"/>
          <p:cNvSpPr txBox="1"/>
          <p:nvPr/>
        </p:nvSpPr>
        <p:spPr>
          <a:xfrm>
            <a:off x="323215" y="476885"/>
            <a:ext cx="5368925" cy="407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Root 계정 전용 회원 관리 페이지</a:t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727075" y="1000760"/>
            <a:ext cx="5368925" cy="74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Sign_up 데이터베이스 내용을 출력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회원삭제를 할 수 있다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760" y="1772920"/>
            <a:ext cx="5297805" cy="38398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4224020" y="5661025"/>
            <a:ext cx="2163445" cy="405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Shape 245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Shape 246"/>
          <p:cNvSpPr txBox="1"/>
          <p:nvPr/>
        </p:nvSpPr>
        <p:spPr>
          <a:xfrm>
            <a:off x="372110" y="1156970"/>
            <a:ext cx="889254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ㆍ게시글을 쓸 수 있으며, 계정이 있어야만 글을 작성 할 수 있다.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39560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145" y="1625600"/>
            <a:ext cx="3770630" cy="295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7530" y="1628775"/>
            <a:ext cx="4366260" cy="28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79425" y="4979035"/>
            <a:ext cx="889254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: 게시판목록 // 우 : 글쓰기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Shape 258"/>
          <p:cNvSpPr txBox="1"/>
          <p:nvPr/>
        </p:nvSpPr>
        <p:spPr>
          <a:xfrm>
            <a:off x="335280" y="1124585"/>
            <a:ext cx="5976620" cy="99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ㆍWindow 환경에서 손쉽게 DoS공격을 하기 위해서 만들어진 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ㆍ자바로 구현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32321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 설계</a:t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995" y="1124585"/>
            <a:ext cx="2666365" cy="2023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35280" y="2431415"/>
            <a:ext cx="6552565" cy="3477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ㆍInput url : 공격할 주소(도메인/IP)를 입력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ㆍInput type : POST/GET방식 중 하나를 선택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※ (Default : Post)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ㆍInput packetamount : 보낼 패킷의 개수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※ (Default : 20000)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ㆍStart 버튼을 누르면 공격 시작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※공격에는 영향이 없으나 수정해야 할 점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Stop 버튼 구현 안됨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ㆍ인터페이스의 불친절함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ㆍ결과가 보이지 않는 현상(이클립스를 사용해야 해결)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Shape 269"/>
          <p:cNvSpPr txBox="1"/>
          <p:nvPr/>
        </p:nvSpPr>
        <p:spPr>
          <a:xfrm>
            <a:off x="407670" y="1156970"/>
            <a:ext cx="597662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ㆍDoS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	ARP Spoofing을 이용한 공격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	UDP Flood Attack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ㆍCSRF / XSS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ㆍSQL Injection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	인증우회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32321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공격 진행 및 결과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Shape 278"/>
          <p:cNvSpPr txBox="1"/>
          <p:nvPr/>
        </p:nvSpPr>
        <p:spPr>
          <a:xfrm>
            <a:off x="323215" y="476885"/>
            <a:ext cx="5617210" cy="39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DoS(Denial of Service attack)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467360" y="1340485"/>
            <a:ext cx="8676640" cy="4477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ㆍ개요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컴퓨터나 네트워크 자원을 고갈 시켜서 해당 컴퓨터와 네트워크가 정상적인 서비스를 제공하지 못하도록 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ㆍ실습에 사용된 도구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1. 웹서버(Cent OS 6.9)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2. Kali Linux 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3. Wireshark network analyzer 2.4.5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4. 자체 제작 해킹 공격 프로그램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ㆍ첫번째 시나리오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1. Kali Linux OS에서 제공하는 Ettercap 공격툴을 이용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2. 결과값 확인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ㆍ문제점 : Cent OS의 보안기능으로 인해서 공격 차단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Shape 286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Shape 287"/>
          <p:cNvSpPr txBox="1"/>
          <p:nvPr/>
        </p:nvSpPr>
        <p:spPr>
          <a:xfrm>
            <a:off x="323215" y="476885"/>
            <a:ext cx="5616575" cy="38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479425" y="1052830"/>
            <a:ext cx="8676640" cy="1555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ㆍ시나리오 수정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해킹 툴을 이용하는 것이 아닌 DoS공격 스크립트를 작성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하여 공격 시도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과정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760" y="2693670"/>
            <a:ext cx="3896360" cy="14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1123950" y="4293235"/>
            <a:ext cx="1489075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스크립트 컴파일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92010" l="0" r="0" t="0"/>
          <a:stretch/>
        </p:blipFill>
        <p:spPr>
          <a:xfrm>
            <a:off x="1127760" y="4669790"/>
            <a:ext cx="4646930" cy="1993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1162050" y="4940935"/>
            <a:ext cx="955675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실행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5">
            <a:alphaModFix/>
          </a:blip>
          <a:srcRect b="89820" l="0" r="0" t="0"/>
          <a:stretch/>
        </p:blipFill>
        <p:spPr>
          <a:xfrm>
            <a:off x="1127760" y="5324475"/>
            <a:ext cx="5276850" cy="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Shape 301"/>
          <p:cNvSpPr txBox="1"/>
          <p:nvPr/>
        </p:nvSpPr>
        <p:spPr>
          <a:xfrm>
            <a:off x="323215" y="476885"/>
            <a:ext cx="5616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233700" y="1037565"/>
            <a:ext cx="8676600" cy="4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400">
                <a:solidFill>
                  <a:schemeClr val="lt1"/>
                </a:solidFill>
              </a:rPr>
              <a:t>EtterFillter 명령어란?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734675"/>
            <a:ext cx="83439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Shape 31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Shape 311"/>
          <p:cNvSpPr txBox="1"/>
          <p:nvPr/>
        </p:nvSpPr>
        <p:spPr>
          <a:xfrm>
            <a:off x="323215" y="476885"/>
            <a:ext cx="5616575" cy="38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407670" y="1168400"/>
            <a:ext cx="864108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공격중이라는 메시지 출력과 함께 접속되지 않음을 확인 할 수 있다</a:t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90" y="1988820"/>
            <a:ext cx="3131185" cy="2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7825" y="1982470"/>
            <a:ext cx="3492500" cy="28936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32155" y="4509135"/>
            <a:ext cx="168338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 공격 결과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Shape 322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Shape 323"/>
          <p:cNvSpPr txBox="1"/>
          <p:nvPr/>
        </p:nvSpPr>
        <p:spPr>
          <a:xfrm>
            <a:off x="323215" y="476885"/>
            <a:ext cx="5616575" cy="38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395605" y="1124585"/>
            <a:ext cx="5832475" cy="461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첫번째 시나리오 분석결과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695325" y="1614805"/>
            <a:ext cx="7705090" cy="36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ARP 패킷이 의미없이 전송되어 웹페이지의 연결을 막고있었음을 확인</a:t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2009775"/>
            <a:ext cx="52768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95325" y="5013325"/>
            <a:ext cx="76327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이후 Ctrl + C를 사용하여 공격을 종료 시키니 웹페이지에 접속되는 것을 확인할 수 있었다.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754380" y="764540"/>
            <a:ext cx="3456305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652177" y="967338"/>
            <a:ext cx="708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74445" y="1088390"/>
            <a:ext cx="3514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팀소개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-12" y="-475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56625" y="1649038"/>
            <a:ext cx="7086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303020" y="1671320"/>
            <a:ext cx="5369560" cy="700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시스템 구축 현황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669274" y="2315850"/>
            <a:ext cx="643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271270" y="2351405"/>
            <a:ext cx="607377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 및 웹페이지 소개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데이터베이스 설계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웹페이지 소개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프로그램 설계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Shape 111"/>
          <p:cNvCxnSpPr/>
          <p:nvPr/>
        </p:nvCxnSpPr>
        <p:spPr>
          <a:xfrm>
            <a:off x="754380" y="602107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Shape 112"/>
          <p:cNvCxnSpPr/>
          <p:nvPr/>
        </p:nvCxnSpPr>
        <p:spPr>
          <a:xfrm>
            <a:off x="754380" y="76454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" name="Shape 113"/>
          <p:cNvGrpSpPr/>
          <p:nvPr/>
        </p:nvGrpSpPr>
        <p:grpSpPr>
          <a:xfrm>
            <a:off x="6984559" y="857250"/>
            <a:ext cx="1873691" cy="4643120"/>
            <a:chOff x="6984559" y="857250"/>
            <a:chExt cx="1873691" cy="4643120"/>
          </a:xfrm>
        </p:grpSpPr>
        <p:sp>
          <p:nvSpPr>
            <p:cNvPr id="114" name="Shape 114"/>
            <p:cNvSpPr/>
            <p:nvPr/>
          </p:nvSpPr>
          <p:spPr>
            <a:xfrm>
              <a:off x="7612380" y="4769485"/>
              <a:ext cx="534670" cy="73088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10800000">
              <a:off x="7969250" y="4769485"/>
              <a:ext cx="534670" cy="73088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8323580" y="4769485"/>
              <a:ext cx="534670" cy="73088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rot="3600000">
              <a:off x="6973570" y="3808095"/>
              <a:ext cx="746760" cy="40576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-7200000">
              <a:off x="7130415" y="4240530"/>
              <a:ext cx="746760" cy="40576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rot="3600000">
              <a:off x="7286625" y="4669155"/>
              <a:ext cx="746760" cy="40576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7200000">
              <a:off x="7328535" y="2686685"/>
              <a:ext cx="645795" cy="35115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3600000">
              <a:off x="7192645" y="3060065"/>
              <a:ext cx="645795" cy="35115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rot="7200000">
              <a:off x="7057390" y="3431540"/>
              <a:ext cx="645795" cy="35115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3600000">
              <a:off x="7536180" y="2332355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7200000">
              <a:off x="7634605" y="2063115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-3600000">
              <a:off x="7731760" y="1796415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7200000">
              <a:off x="7726045" y="1539240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3600000">
              <a:off x="7628255" y="1270635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7200000">
              <a:off x="7531100" y="1003300"/>
              <a:ext cx="464820" cy="25273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7494270" y="857250"/>
              <a:ext cx="234950" cy="32067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7337425" y="857250"/>
              <a:ext cx="234950" cy="32067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10800000">
              <a:off x="7181850" y="857250"/>
              <a:ext cx="234950" cy="320675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Shape 132"/>
          <p:cNvSpPr/>
          <p:nvPr/>
        </p:nvSpPr>
        <p:spPr>
          <a:xfrm>
            <a:off x="7324725" y="714375"/>
            <a:ext cx="1819275" cy="5256530"/>
          </a:xfrm>
          <a:prstGeom prst="rect">
            <a:avLst/>
          </a:prstGeom>
          <a:solidFill>
            <a:srgbClr val="595959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8975" y="3603625"/>
            <a:ext cx="643890" cy="57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356995" y="3683000"/>
            <a:ext cx="6073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진행 및 결과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DoS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CSRF / XSS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SQL Injection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785495" y="213995"/>
            <a:ext cx="2929255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84530" y="4907280"/>
            <a:ext cx="64389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320800" y="5008245"/>
            <a:ext cx="3514090" cy="39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실사례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Shape 334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Shape 335"/>
          <p:cNvSpPr txBox="1"/>
          <p:nvPr/>
        </p:nvSpPr>
        <p:spPr>
          <a:xfrm>
            <a:off x="323215" y="476885"/>
            <a:ext cx="5616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395605" y="1124585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첫번째 시나리오 분석결과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95325" y="1614748"/>
            <a:ext cx="77052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lt1"/>
                </a:solidFill>
              </a:rPr>
              <a:t>ARP Spoofing으로 인한 공격방식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ARP프로토콜의 허점을 이용하여 공격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ARP패킷으로 게이트웨이에서 웹 서버쪽 MAC주소를 변경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결과적으로 공격자쪽으로 접속이 되므로 원래의 서버 접속 불가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이는 DNS Spoofing을 할 수 있는 기반을 제공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500" y="3022900"/>
            <a:ext cx="3896850" cy="2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Shape 345"/>
          <p:cNvCxnSpPr/>
          <p:nvPr/>
        </p:nvCxnSpPr>
        <p:spPr>
          <a:xfrm>
            <a:off x="499745" y="64579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Shape 346"/>
          <p:cNvSpPr txBox="1"/>
          <p:nvPr/>
        </p:nvSpPr>
        <p:spPr>
          <a:xfrm>
            <a:off x="323215" y="476885"/>
            <a:ext cx="5616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395605" y="1124585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첫번째 시나리오 분석결과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695325" y="1614750"/>
            <a:ext cx="7705200" cy="4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lt1"/>
                </a:solidFill>
              </a:rPr>
              <a:t>ARP Spoofing방어 방법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arp -s 게이트웨이 IP주소 게이트웨이 MAC주소</a:t>
            </a: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위 방법을 이용하여 게이트웨이의 주소들을 Static으로 고정 시킴</a:t>
            </a: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네트워크 장비에서 방어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50" y="2463563"/>
            <a:ext cx="59340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Shape 356"/>
          <p:cNvCxnSpPr/>
          <p:nvPr/>
        </p:nvCxnSpPr>
        <p:spPr>
          <a:xfrm>
            <a:off x="499745" y="64579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Shape 357"/>
          <p:cNvSpPr txBox="1"/>
          <p:nvPr/>
        </p:nvSpPr>
        <p:spPr>
          <a:xfrm>
            <a:off x="323215" y="476885"/>
            <a:ext cx="5616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395605" y="1124585"/>
            <a:ext cx="58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첫번째 시나리오 분석결과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695325" y="1614750"/>
            <a:ext cx="7705200" cy="4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lt1"/>
                </a:solidFill>
              </a:rPr>
              <a:t>ARP Spoofing방어 방법</a:t>
            </a: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네트워크 장비에서 방어(심화)</a:t>
            </a: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Cisco 장비의 Port Security 기능을 사용하여 각 포트에 물리적인 MAC 주소를 정적으로 설정</a:t>
            </a: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혹은 사설 VLAN을 활용하여서 방어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75" y="2763825"/>
            <a:ext cx="68770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779" y="4716367"/>
            <a:ext cx="2418426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Shape 368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Shape 369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407670" y="1095375"/>
            <a:ext cx="3456305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공격방법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623570" y="1484630"/>
            <a:ext cx="8208645" cy="1456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ㆍ첫번째 시나리오의 경우 Kali Linux에서 공격할 수 있는 방법 중 하나였으며,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일반적인 리눅스에서도 사용하려면 Ettercap을 설치하여야만 가능하다는 문제점이 발생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ㆍ윈도우 환경에서도 공격하고자 직접 프로그램 작성후 공격 시도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ㆍ이전에 소개한 툴을 이용하여 공격시도</a:t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15" y="3014345"/>
            <a:ext cx="36861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Shape 379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Shape 380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395605" y="1196975"/>
            <a:ext cx="3888740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ㆍ공격 방법</a:t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695325" y="1557020"/>
            <a:ext cx="60483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ㆍ툴에 다음과 같이 입력한 후 Start버튼 클릭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370" y="2042795"/>
            <a:ext cx="36480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Shape 39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Shape 391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ㆍ결과확인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743585" y="1484630"/>
            <a:ext cx="7944485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ㆍ프로그램 미완성으로 인해 진행상황을 살펴보기 위해 Eclipse를 활용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ㆍStart 버튼을 클릭하면 다음과 같은 문구들이 나오며 공격을 실행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370" y="2178685"/>
            <a:ext cx="3168015" cy="211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4295775" y="3933190"/>
            <a:ext cx="46805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진행 상황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911225" y="4442460"/>
            <a:ext cx="7944485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 확인을 위해 웹사이트 확인</a:t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b="35229" l="0" r="0" t="0"/>
          <a:stretch/>
        </p:blipFill>
        <p:spPr>
          <a:xfrm>
            <a:off x="1055370" y="4797425"/>
            <a:ext cx="3168015" cy="112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4295775" y="5544185"/>
            <a:ext cx="46805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결과 서버다운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Shape 405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Shape 406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ㆍ두번째 시나리오 결과 분석</a:t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743585" y="1484630"/>
            <a:ext cx="7944485" cy="155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ㆍ수 많은 </a:t>
            </a:r>
            <a:r>
              <a:rPr b="1" lang="ko-KR" sz="1600">
                <a:solidFill>
                  <a:schemeClr val="lt1"/>
                </a:solidFill>
              </a:rPr>
              <a:t>TCP</a:t>
            </a: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패킷을 보내면서 통신이 정상적으로 되지 않게 하는 것을 확인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ㆍKali Linux를 이용한 것처럼 완전한 웹페이지의 다운이 아니라 시간이 지나면 공격중에도 정상적으로 웹페이지의 접속이 가능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ㆍ완전히 다운되거나 접속속도만 느려지는 경우도 있음</a:t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4830525" y="5134200"/>
            <a:ext cx="3671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두번</a:t>
            </a:r>
            <a:r>
              <a:rPr b="1" lang="ko-KR" sz="1600">
                <a:solidFill>
                  <a:schemeClr val="lt1"/>
                </a:solidFill>
              </a:rPr>
              <a:t>째</a:t>
            </a: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시나리오 패킷 확인</a:t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90" y="2676830"/>
            <a:ext cx="6393815" cy="234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Shape 417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Shape 41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UDP Flooding Attack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SYN Flooding Attack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Ping of Death : 대상의 웹 서버에 크기가 큰 패킷을 지속적으로 전송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TearDrop : 패킷 크기가 MTU보다 클 때 발생하는 Fragment들의 offset을 조정하여 공격하는 방법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Smurf Attack : </a:t>
            </a:r>
            <a:r>
              <a:rPr b="1" lang="ko-KR" sz="1800">
                <a:solidFill>
                  <a:srgbClr val="FFFFFF"/>
                </a:solidFill>
              </a:rPr>
              <a:t>공격자가 패킷을 조작하여 source IP를 희생자의 IP로 하여 Broadcast를 하면 reply 패킷이 희생자에게 가면서 가용성을 저하시키는 방법</a:t>
            </a: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lang="ko-KR" sz="1800">
                <a:solidFill>
                  <a:schemeClr val="lt1"/>
                </a:solidFill>
              </a:rPr>
              <a:t>Land Attack : </a:t>
            </a:r>
            <a:r>
              <a:rPr b="1" lang="ko-KR" sz="1800">
                <a:solidFill>
                  <a:srgbClr val="FFFFFF"/>
                </a:solidFill>
              </a:rPr>
              <a:t>source IP를 Destination IP로 속여 패킷의 루핑을 발생 시키고 가용성을 저하시키는 공격방법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Shape 426"/>
          <p:cNvCxnSpPr/>
          <p:nvPr/>
        </p:nvCxnSpPr>
        <p:spPr>
          <a:xfrm>
            <a:off x="499745" y="66865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Shape 42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SYN Flooding Attack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TCP  Protocol의 특징</a:t>
            </a:r>
            <a:endParaRPr b="1" sz="1800">
              <a:solidFill>
                <a:schemeClr val="lt1"/>
              </a:solidFill>
            </a:endParaRPr>
          </a:p>
          <a:p>
            <a:pPr indent="-323850" lvl="2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TCP는 메시지를 보내기 전에 3-way-handshake 과정을 통해서 메시지를 정상적으로 전달할 수 있는지 확인 → 신뢰성 확보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1.클라이언트는 SYN패킷을 생성해서 서버에 전달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2. 버는 SYN패킷과 받은 SYN의 응답인 ACK패킷을 클라이언트에게 전달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서버는 클라이언트의 접속을 받아들이기 위해, RAM에 일정 공간을 확보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3. 다시 클라이언트는 방금 받은 SYN패킷의 대답인 ACK 패킷을 다시  서버에 전달</a:t>
            </a:r>
            <a:endParaRPr b="1" sz="1500">
              <a:solidFill>
                <a:srgbClr val="FFFFFF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37" y="3584825"/>
            <a:ext cx="2323425" cy="30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Shape 43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Shape 43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SYN Flooding Attack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</a:pPr>
            <a:r>
              <a:rPr b="1" lang="ko-KR" sz="1800">
                <a:solidFill>
                  <a:schemeClr val="lt1"/>
                </a:solidFill>
              </a:rPr>
              <a:t>공격 개요</a:t>
            </a:r>
            <a:endParaRPr b="1" sz="1800">
              <a:solidFill>
                <a:schemeClr val="lt1"/>
              </a:solidFill>
            </a:endParaRPr>
          </a:p>
          <a:p>
            <a:pPr indent="-32385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ko-KR" sz="1500">
                <a:solidFill>
                  <a:srgbClr val="FFFFFF"/>
                </a:solidFill>
              </a:rPr>
              <a:t>클라이언트가 SYN 패킷만을 지속적으로 보내고 ACK패킷을 보내지 않게 되면 서버는 클라이언트의 연결을 받아들이기 위해서 RAM공간을 더 많이 필요로 함</a:t>
            </a:r>
            <a:endParaRPr b="1" sz="1500">
              <a:solidFill>
                <a:srgbClr val="FFFFFF"/>
              </a:solidFill>
            </a:endParaRPr>
          </a:p>
          <a:p>
            <a:pPr indent="-32385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ko-KR" sz="1500">
                <a:solidFill>
                  <a:srgbClr val="FFFFFF"/>
                </a:solidFill>
              </a:rPr>
              <a:t>이 RAM이 꽉차게되면 더 이상 연결을 할 수 없게 되며, 서비스를 제공할 수 없게 됨</a:t>
            </a:r>
            <a:endParaRPr b="1" sz="15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725" y="2731400"/>
            <a:ext cx="2492550" cy="3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13995" y="285750"/>
            <a:ext cx="4643755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/>
          </a:p>
        </p:txBody>
      </p:sp>
      <p:cxnSp>
        <p:nvCxnSpPr>
          <p:cNvPr id="146" name="Shape 146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Shape 147"/>
          <p:cNvSpPr txBox="1"/>
          <p:nvPr/>
        </p:nvSpPr>
        <p:spPr>
          <a:xfrm>
            <a:off x="839470" y="1494790"/>
            <a:ext cx="6840855" cy="26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팀명 : 신세계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조장 : 최현호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웹사이트 제작 및 담당 : 최현호, 조원태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공격담당 : 김성민, 최민관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서버 관리자 및 구축 담당 : 신기현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문서 최종 취합 및 관리 담당 : 서용화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Shape 44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Shape 44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48" name="Shape 44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SYN Cookie</a:t>
            </a:r>
            <a:endParaRPr b="1" sz="1800">
              <a:solidFill>
                <a:schemeClr val="lt1"/>
              </a:solidFill>
            </a:endParaRPr>
          </a:p>
          <a:p>
            <a:pPr indent="-32385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방화벽에서 SYN을 받고, SYN Cookie를 포함한 SYN + ACK를 보내는 방법</a:t>
            </a:r>
            <a:endParaRPr b="1" sz="1500">
              <a:solidFill>
                <a:srgbClr val="FFFFFF"/>
              </a:solidFill>
            </a:endParaRPr>
          </a:p>
          <a:p>
            <a:pPr indent="-32385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일정 시간동안 SYN Cookie에 대한 정상적인 응답패킷이 들어오지 않으면 방화벽에서 차단해버리고, 정상적인 패킷이 들어오면 통신이 가능하도록 함</a:t>
            </a:r>
            <a:endParaRPr b="1" sz="1500">
              <a:solidFill>
                <a:srgbClr val="FFFFFF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ko-KR" sz="1800">
                <a:solidFill>
                  <a:srgbClr val="FFFFFF"/>
                </a:solidFill>
              </a:rPr>
              <a:t>설정 방법</a:t>
            </a:r>
            <a:endParaRPr b="1" sz="1800">
              <a:solidFill>
                <a:srgbClr val="FFFFFF"/>
              </a:solidFill>
            </a:endParaRPr>
          </a:p>
          <a:p>
            <a:pPr indent="-342900" lvl="2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ko-KR" sz="1800">
                <a:solidFill>
                  <a:srgbClr val="FFFFFF"/>
                </a:solidFill>
              </a:rPr>
              <a:t>웹 서버에서 다음 명령어로 확인을 해줍니다.</a:t>
            </a:r>
            <a:br>
              <a:rPr b="1" lang="ko-KR" sz="1800">
                <a:solidFill>
                  <a:srgbClr val="FFFFFF"/>
                </a:solidFill>
              </a:rPr>
            </a:br>
            <a:br>
              <a:rPr b="1" lang="ko-KR" sz="1800">
                <a:solidFill>
                  <a:srgbClr val="FFFFFF"/>
                </a:solidFill>
              </a:rPr>
            </a:br>
            <a:br>
              <a:rPr b="1" lang="ko-KR" sz="1800">
                <a:solidFill>
                  <a:srgbClr val="FFFFFF"/>
                </a:solidFill>
              </a:rPr>
            </a:br>
            <a:endParaRPr b="1" sz="1800">
              <a:solidFill>
                <a:srgbClr val="FFFFFF"/>
              </a:solidFill>
            </a:endParaRPr>
          </a:p>
          <a:p>
            <a:pPr indent="-342900" lvl="2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ko-KR" sz="1800">
                <a:solidFill>
                  <a:srgbClr val="FFFFFF"/>
                </a:solidFill>
              </a:rPr>
              <a:t>tcp_syncookies = 1이면 on 0이면 off</a:t>
            </a:r>
            <a:endParaRPr b="1" sz="1800">
              <a:solidFill>
                <a:srgbClr val="FFFFFF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27" y="3287988"/>
            <a:ext cx="8547428" cy="73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Shape 45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Shape 45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58" name="Shape 45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SYN Cookie</a:t>
            </a: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0으로 바꿔서 실험을 해보았습니다.</a:t>
            </a: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위 명령어를 사용하여 syncookies 값을 0으로 변경할 수 있습니다.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63" y="2283425"/>
            <a:ext cx="6337375" cy="9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Shape 46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Shape 46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SYN Cookie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3" y="2167778"/>
            <a:ext cx="3551674" cy="350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825" y="2157400"/>
            <a:ext cx="40767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Shape 477"/>
          <p:cNvCxnSpPr/>
          <p:nvPr/>
        </p:nvCxnSpPr>
        <p:spPr>
          <a:xfrm>
            <a:off x="460770" y="64683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Shape 47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SYN Cookie</a:t>
            </a:r>
            <a:br>
              <a:rPr b="1" lang="ko-KR" sz="1800">
                <a:solidFill>
                  <a:schemeClr val="lt1"/>
                </a:solidFill>
              </a:rPr>
            </a:br>
            <a:r>
              <a:rPr b="1" lang="ko-KR" sz="1800">
                <a:solidFill>
                  <a:schemeClr val="lt1"/>
                </a:solidFill>
              </a:rPr>
              <a:t>원래대로 설정을 돌려서 실험해보았습니다.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05" y="2350950"/>
            <a:ext cx="5932500" cy="8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013" y="3274475"/>
            <a:ext cx="3751975" cy="3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Shape 488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Shape 489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SYN PROXY</a:t>
            </a:r>
            <a:endParaRPr b="1" sz="1800">
              <a:solidFill>
                <a:schemeClr val="lt1"/>
              </a:solidFill>
            </a:endParaRPr>
          </a:p>
          <a:p>
            <a:pPr indent="-32385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방화벽에서 3-way-handshake과정이 이루어지면 그 연결을 다시 서버에 재현시켜주는 방식</a:t>
            </a:r>
            <a:endParaRPr b="1" sz="1500">
              <a:solidFill>
                <a:srgbClr val="FFFFFF"/>
              </a:solidFill>
            </a:endParaRPr>
          </a:p>
          <a:p>
            <a:pPr indent="-32385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3-way-handshake연결이 이루어지지 않으면 방화벽에서 연결을 차단해버리기 때문에 방어 가능</a:t>
            </a:r>
            <a:endParaRPr b="1" sz="1500">
              <a:solidFill>
                <a:srgbClr val="FFFFFF"/>
              </a:solidFill>
            </a:endParaRPr>
          </a:p>
          <a:p>
            <a:pPr indent="-32385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b="1" lang="ko-KR" sz="1500">
                <a:solidFill>
                  <a:srgbClr val="FFFFFF"/>
                </a:solidFill>
              </a:rPr>
              <a:t>마찬가지로 SYN PROXY 또한 syn_cookies를 이용해서 연결을 확인</a:t>
            </a:r>
            <a:endParaRPr b="1" sz="15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Shape 497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Shape 49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DoS 공격의 종류</a:t>
            </a:r>
            <a:endParaRPr b="1" sz="2000">
              <a:solidFill>
                <a:schemeClr val="lt1"/>
              </a:solidFill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ko-KR" sz="1800">
                <a:solidFill>
                  <a:schemeClr val="lt1"/>
                </a:solidFill>
              </a:rPr>
              <a:t>대응 방안</a:t>
            </a: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백로그 큐 증설</a:t>
            </a:r>
            <a:endParaRPr b="1" sz="1800">
              <a:solidFill>
                <a:schemeClr val="lt1"/>
              </a:solidFill>
            </a:endParaRPr>
          </a:p>
          <a:p>
            <a:pPr indent="-34290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b="1" lang="ko-KR" sz="1800">
                <a:solidFill>
                  <a:schemeClr val="lt1"/>
                </a:solidFill>
              </a:rPr>
              <a:t>서비스 거부가 일어나는 이유 : 백로그 큐가 가득차서 다른 요구를 받아들이지 못해서</a:t>
            </a:r>
            <a:endParaRPr b="1" sz="1800">
              <a:solidFill>
                <a:schemeClr val="lt1"/>
              </a:solidFill>
            </a:endParaRPr>
          </a:p>
          <a:p>
            <a:pPr indent="-34290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b="1" lang="ko-KR" sz="1800">
                <a:solidFill>
                  <a:schemeClr val="lt1"/>
                </a:solidFill>
              </a:rPr>
              <a:t>확인하는 방법</a:t>
            </a: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2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b="1" lang="ko-KR" sz="1800">
                <a:solidFill>
                  <a:schemeClr val="lt1"/>
                </a:solidFill>
              </a:rPr>
              <a:t>위 값을 수정하여 큐를 늘리거나 줄일 수 있다.</a:t>
            </a:r>
            <a:br>
              <a:rPr b="1" lang="ko-KR" sz="1800">
                <a:solidFill>
                  <a:schemeClr val="lt1"/>
                </a:solidFill>
              </a:rPr>
            </a:br>
            <a:br>
              <a:rPr b="1" lang="ko-KR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ko-KR" sz="1800">
                <a:solidFill>
                  <a:schemeClr val="lt1"/>
                </a:solidFill>
              </a:rPr>
              <a:t>iptables를 이용한 방법 → UDP Flooding Attack 이후 설명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00" y="2886925"/>
            <a:ext cx="6029888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488" y="3687827"/>
            <a:ext cx="7435034" cy="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Shape 508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Shape 509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UDP Protocol의 특징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- 호스트간에 통신 효율성을 제공해주지만 비 연결 지향적이므로 통신 간의 신뢰성을 제공하지 않음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ko-KR" sz="2000">
                <a:solidFill>
                  <a:schemeClr val="lt1"/>
                </a:solidFill>
              </a:rPr>
              <a:t>ICMP Protocol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-신뢰성을 제공해주지 못하기 때문에 IP Protocol 통신 환경에서 발생할 수 있는 문제에 대한 Feedback을 제공하기 위해 만들어짐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850" y="2395550"/>
            <a:ext cx="6457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Shape 518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Shape 519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공격 형태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공격 대상 시스템의 임의의 포트번호로 패킷을 보내며 패킷을 받은 시스템은 포트를 사용하는 어플리케이션을 조사하여 어플리케이션이 없다는 것을 확인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38" y="2681697"/>
            <a:ext cx="5352426" cy="2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Shape 528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Shape 529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공격 형태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어플리케이션이 없음을 확인 후 ICMP Destination Unreachable 패킷을 공격자가 보낸 패킷의 출발지 주소로 전송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그러나 공격자 UDP 패킷의 출발지 주소를 임의의 주소로 스푸핑하여 보내므로 ICMP는 공격자에게 전달되지 않음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결과 : 시스템이 많은 수의 UDP 패킷을 처리하고 ICMP 패킷을 보내는 작업에 시스템 자원 소비 → DoS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Shape 537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Shape 53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39" name="Shape 53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방어 방법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1. Apache DDoS공격 방어 모듈 설치하기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	-mod_dosevasive를 apache에 설치하여 DDoS를 예방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2. Firewall을 이용하여 방어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13995" y="285750"/>
            <a:ext cx="4643755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프로젝트 소개</a:t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446405" y="1340485"/>
            <a:ext cx="7378065" cy="3324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주제 : Web Server DoS 공격 및 Web Site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모의해킹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연구주제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SQL Injection : 데이터베이스 공격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DoS : 웹서버 타격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CSRF : 웹 사이트 게시판 공격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60" name="Shape 16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575" y="3789045"/>
            <a:ext cx="3785870" cy="21774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Shape 54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Shape 54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48" name="Shape 54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Firewall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1. DDoS를 탐지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2. Threshold를 이용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Threshold (임계치) → 값을 낮게 해줄 수록 네트워크 bandwidth가 안정된다.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600" y="3052200"/>
            <a:ext cx="65436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Shape 556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Shape 557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Firewall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3. 방화벽 위치에 따른 대응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3" y="2420396"/>
            <a:ext cx="3574775" cy="2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575" y="2420399"/>
            <a:ext cx="3574750" cy="270869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499755" y="5224920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외부유입							   내부유입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Shape 568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Shape 569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70" name="Shape 570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Firewall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3. 방화벽 위치에 따른 대응(내부유입)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서버를 정상화 시키기 위해서 적절한 Threshold설정을 해야함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트래픽 분석을 통하여 DoS의 진원지 파악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진원지와 가장 근접한 Router에서 Filter설정과 Firewall설정 → 다른 Zone로 UDP packet이 흐르지 못하도록 막아야 함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진원지에 위치한 Host를 조사하여 DoS를 발생시키는 악성 프로그램 제거</a:t>
            </a: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br>
              <a:rPr b="1" lang="ko-KR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Shape 577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8" name="Shape 57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Firewall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iptables를 이용하여 차단하기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1. 어떠한 정책이 되어있는지 확인</a:t>
            </a:r>
            <a:endParaRPr b="1" sz="2000">
              <a:solidFill>
                <a:schemeClr val="lt1"/>
              </a:solidFill>
            </a:endParaRPr>
          </a:p>
          <a:p>
            <a:pPr indent="457200" lvl="0" marL="457200" marR="139700" rtl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50" y="2435363"/>
            <a:ext cx="6072600" cy="19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Shape 587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Shape 588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</a:t>
            </a: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383554" y="1091685"/>
            <a:ext cx="86358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UDP Flooding Attack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Firewall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iptables를 이용하여 차단하기</a:t>
            </a:r>
            <a:br>
              <a:rPr b="1" lang="ko-KR" sz="2000">
                <a:solidFill>
                  <a:schemeClr val="lt1"/>
                </a:solidFill>
              </a:rPr>
            </a:br>
            <a:r>
              <a:rPr b="1" lang="ko-KR" sz="2000">
                <a:solidFill>
                  <a:schemeClr val="lt1"/>
                </a:solidFill>
              </a:rPr>
              <a:t>2. 명령어를 이용하여 정책을 추가</a:t>
            </a:r>
            <a:endParaRPr b="1" sz="2000">
              <a:solidFill>
                <a:schemeClr val="lt1"/>
              </a:solidFill>
            </a:endParaRPr>
          </a:p>
          <a:p>
            <a:pPr indent="457200" lvl="0" marL="457200" marR="139700" rtl="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25" y="2438857"/>
            <a:ext cx="8099750" cy="24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Shape 597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Shape 598"/>
          <p:cNvSpPr txBox="1"/>
          <p:nvPr/>
        </p:nvSpPr>
        <p:spPr>
          <a:xfrm>
            <a:off x="395605" y="188595"/>
            <a:ext cx="6073140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CSRF(Cross Site Request Forgery)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XSS(Cross Site Scripting)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407670" y="986155"/>
            <a:ext cx="7944485" cy="3260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ㆍCSRF 개요 : 웹 어플리케이션 취약점 중 하나로 사용자가 자신의 의지와 무관하게 공격자가 의도한 행동을 하도록 하여 특정 웹페이지를 보안에 취약하게 하거나, 수정/삭제등의 작업을 하게 하는 공격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ㆍXSS 개요 : 악의적인 사용자가 공격하려는 사이트에 스크립트를 넣는 기법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ㆍCSRF / XSS 차이점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XSS는 웹서버가 아닌 다른곳에서 세션을 보내는 등의 공격이 일어나고 CSRF는 그 사용자의 세션(권한)을 통해 웹서버에 동작을 요청한다. 즉, XSS는 피싱, 세션 하이재킹등 공격이 제한적이지만 CSRF는 계정의 권한을 이용하기 때문에 모든 행동이 가능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ㆍ공격방법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1. 사이트의 패턴분석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2. 패턴을 이용하여 서버에 위조된 요청을 보냄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Shape 606"/>
          <p:cNvCxnSpPr/>
          <p:nvPr/>
        </p:nvCxnSpPr>
        <p:spPr>
          <a:xfrm>
            <a:off x="499745" y="65341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7" name="Shape 607"/>
          <p:cNvSpPr txBox="1"/>
          <p:nvPr/>
        </p:nvSpPr>
        <p:spPr>
          <a:xfrm>
            <a:off x="395605" y="188595"/>
            <a:ext cx="6073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CSRF(Cross Site Request Forgery)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XSS(Cross Site Scripting)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407675" y="986148"/>
            <a:ext cx="7944600" cy="4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1600">
                <a:solidFill>
                  <a:schemeClr val="lt1"/>
                </a:solidFill>
              </a:rPr>
              <a:t>XSS의 공격 방법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스크립트 태그</a:t>
            </a:r>
            <a:br>
              <a:rPr b="1" lang="ko-KR" sz="1600">
                <a:solidFill>
                  <a:schemeClr val="lt1"/>
                </a:solidFill>
              </a:rPr>
            </a:br>
            <a:br>
              <a:rPr b="1" lang="ko-KR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자바스크립트 태그</a:t>
            </a:r>
            <a:br>
              <a:rPr b="1" lang="ko-KR" sz="1600">
                <a:solidFill>
                  <a:schemeClr val="lt1"/>
                </a:solidFill>
              </a:rPr>
            </a:br>
            <a:br>
              <a:rPr b="1" lang="ko-KR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이벤트 속성</a:t>
            </a:r>
            <a:br>
              <a:rPr b="1" lang="ko-KR" sz="1600">
                <a:solidFill>
                  <a:schemeClr val="lt1"/>
                </a:solidFill>
              </a:rPr>
            </a:br>
            <a:br>
              <a:rPr b="1" lang="ko-KR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블랙리스트 우회 : 알려지지 않은 태그와 속성 사용</a:t>
            </a:r>
            <a:br>
              <a:rPr b="1" lang="ko-KR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내용 난독화</a:t>
            </a:r>
            <a:br>
              <a:rPr b="1" lang="ko-KR" sz="1600">
                <a:solidFill>
                  <a:schemeClr val="lt1"/>
                </a:solidFill>
              </a:rPr>
            </a:br>
            <a:br>
              <a:rPr b="1" lang="ko-KR" sz="1600">
                <a:solidFill>
                  <a:schemeClr val="lt1"/>
                </a:solidFill>
              </a:rPr>
            </a:br>
            <a:br>
              <a:rPr b="1" lang="ko-KR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ko-KR" sz="1600">
                <a:solidFill>
                  <a:schemeClr val="lt1"/>
                </a:solidFill>
              </a:rPr>
              <a:t>스크립트 난독화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050" y="1583275"/>
            <a:ext cx="28765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925" y="2418988"/>
            <a:ext cx="38481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050" y="3109913"/>
            <a:ext cx="31718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400" y="3853913"/>
            <a:ext cx="33718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5350" y="4464575"/>
            <a:ext cx="71532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025" y="5560188"/>
            <a:ext cx="72199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Shape 621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2" name="Shape 622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ㆍ첫번째 시나리오</a:t>
            </a: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743585" y="1484630"/>
            <a:ext cx="7944485" cy="1323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ㆍ계정을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ㆍ게시글을 작성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ㆍWireshark를 이용하여 웹 서버의 IP주소를 필터링 후 웹 서버로 Post하는 패킷의                    정보 확인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ㆍ스트림 확인 시 해당 웹사이트가 어떤 JSP파일로 데이터를 Post하는지 알 수 있다.</a:t>
            </a:r>
            <a:endParaRPr/>
          </a:p>
        </p:txBody>
      </p:sp>
      <p:sp>
        <p:nvSpPr>
          <p:cNvPr id="625" name="Shape 625"/>
          <p:cNvSpPr txBox="1"/>
          <p:nvPr/>
        </p:nvSpPr>
        <p:spPr>
          <a:xfrm>
            <a:off x="4727575" y="5517515"/>
            <a:ext cx="46805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패킷 정보 확인 창</a:t>
            </a:r>
            <a:endParaRPr/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15" y="2780665"/>
            <a:ext cx="3688715" cy="310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" name="Shape 633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4" name="Shape 634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35" name="Shape 635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ㆍ첫번째 시나리오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743585" y="1484630"/>
            <a:ext cx="79444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ㆍ앞에서 알아낸 JSP파일과 Data를 주소창에 입력</a:t>
            </a:r>
            <a:endParaRPr/>
          </a:p>
        </p:txBody>
      </p:sp>
      <p:sp>
        <p:nvSpPr>
          <p:cNvPr id="637" name="Shape 637"/>
          <p:cNvSpPr txBox="1"/>
          <p:nvPr/>
        </p:nvSpPr>
        <p:spPr>
          <a:xfrm>
            <a:off x="743585" y="2586355"/>
            <a:ext cx="79444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ㆍ없는 사용자로 게시글 작성이 완료된 것을 확인 할 수 있다.</a:t>
            </a:r>
            <a:endParaRPr/>
          </a:p>
        </p:txBody>
      </p:sp>
      <p:sp>
        <p:nvSpPr>
          <p:cNvPr id="638" name="Shape 638"/>
          <p:cNvSpPr txBox="1"/>
          <p:nvPr/>
        </p:nvSpPr>
        <p:spPr>
          <a:xfrm>
            <a:off x="911225" y="4869180"/>
            <a:ext cx="46805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CSRF공격결과</a:t>
            </a:r>
            <a:endParaRPr/>
          </a:p>
        </p:txBody>
      </p:sp>
      <p:pic>
        <p:nvPicPr>
          <p:cNvPr id="639" name="Shape 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240" y="1844675"/>
            <a:ext cx="5353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730" y="2924810"/>
            <a:ext cx="3623945" cy="1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1675" y="2954020"/>
            <a:ext cx="3623945" cy="1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Shape 648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Shape 649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50" name="Shape 650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ㆍ두번째 시나리오</a:t>
            </a:r>
            <a:endParaRPr/>
          </a:p>
        </p:txBody>
      </p:sp>
      <p:sp>
        <p:nvSpPr>
          <p:cNvPr id="651" name="Shape 651"/>
          <p:cNvSpPr txBox="1"/>
          <p:nvPr/>
        </p:nvSpPr>
        <p:spPr>
          <a:xfrm>
            <a:off x="743585" y="1484630"/>
            <a:ext cx="7944485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ㆍ첫번째 시나리오와 마찬가지로 로그인이 되어있는 상태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ㆍ게시글 작성페이지로 들어간 뒤 다음 소스를 작성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767715" y="3666490"/>
            <a:ext cx="79444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ㆍ작성된 게시글을 클릭하면 존재하지 않는 </a:t>
            </a:r>
            <a:r>
              <a:rPr b="1" lang="ko-KR" sz="1600">
                <a:solidFill>
                  <a:schemeClr val="lt1"/>
                </a:solidFill>
              </a:rPr>
              <a:t>계</a:t>
            </a: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정의 게시글이 작성되게 된다</a:t>
            </a:r>
            <a:endParaRPr/>
          </a:p>
        </p:txBody>
      </p:sp>
      <p:pic>
        <p:nvPicPr>
          <p:cNvPr id="653" name="Shape 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" y="2060575"/>
            <a:ext cx="5753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370" y="4010025"/>
            <a:ext cx="3443605" cy="172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430" y="4009390"/>
            <a:ext cx="302514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4584065" y="5373370"/>
            <a:ext cx="374459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두번째 시나리오 결과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213995" y="285750"/>
            <a:ext cx="4643755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2.1 시스템 구축 현황</a:t>
            </a:r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Shape 170"/>
          <p:cNvSpPr txBox="1"/>
          <p:nvPr/>
        </p:nvSpPr>
        <p:spPr>
          <a:xfrm>
            <a:off x="335280" y="1291590"/>
            <a:ext cx="4824730" cy="2221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ㆍDNS서버를 총 3개 구축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Root, Cache, Sub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ㆍDB를 다루기 위한 서버를 따로 구축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ㆍDB와 Web서버를 서로 연동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ㆍ클라이언트에서 캐시로 DNS주소를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잡고 도메인 명으로 접속하면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웹사이트에 연결되는 구조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200" y="1442720"/>
            <a:ext cx="2696210" cy="39725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3" name="Shape 663"/>
          <p:cNvCxnSpPr/>
          <p:nvPr/>
        </p:nvCxnSpPr>
        <p:spPr>
          <a:xfrm>
            <a:off x="499745" y="6762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Shape 664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395604" y="2303106"/>
            <a:ext cx="8570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토큰 사용 방법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개요 : 서버에 Data를 전송할 때 발생하는 POST REQUEST에 CSRF TOKEN을 담아 전송하는 방법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서버가 먼저 토큰을 전송 → 클라이언트는 Data를 전송할 때 폼 안에 서버가 보낸 토큰과 함께 제출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토큰이 올바르지 않다면 REQUEST를 거부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666" name="Shape 666"/>
          <p:cNvSpPr txBox="1"/>
          <p:nvPr/>
        </p:nvSpPr>
        <p:spPr>
          <a:xfrm>
            <a:off x="395590" y="1091615"/>
            <a:ext cx="6072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ㆍCSRF의 대책</a:t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743585" y="1484630"/>
            <a:ext cx="79446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ㆍ사이트의 중요한 Action을 하는 부분에서 별도의 인증수단을 사용한다.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ㆍSecurity Token 사용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ㆍDouble Submit Cookie 검증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4213813"/>
            <a:ext cx="66294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Shape 675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Shape 676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395600" y="1080973"/>
            <a:ext cx="8570100" cy="4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토큰 사용 방법</a:t>
            </a:r>
            <a:endParaRPr b="1" sz="2000">
              <a:solidFill>
                <a:schemeClr val="lt1"/>
              </a:solidFill>
            </a:endParaRPr>
          </a:p>
          <a:p>
            <a:pPr indent="-32385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ko-KR" sz="1500">
                <a:solidFill>
                  <a:srgbClr val="FFFFFF"/>
                </a:solidFill>
              </a:rPr>
              <a:t>// 로그인시, 또는 작업화면 요청시 CSRF토큰을 생성하여 세션에 저장한다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session.setAttribute("CSRF_TOKEN",UUID.randomUUID().toString());</a:t>
            </a:r>
            <a:br>
              <a:rPr b="1" lang="ko-KR" sz="1500">
                <a:solidFill>
                  <a:srgbClr val="FFFFFF"/>
                </a:solidFill>
              </a:rPr>
            </a:br>
            <a:endParaRPr b="1" sz="1500">
              <a:solidFill>
                <a:srgbClr val="FFFFFF"/>
              </a:solidFill>
            </a:endParaRPr>
          </a:p>
          <a:p>
            <a:pPr indent="-3238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ko-KR" sz="1500">
                <a:solidFill>
                  <a:srgbClr val="FFFFFF"/>
                </a:solidFill>
              </a:rPr>
              <a:t>// 요청 페이지에 CSRF 토큰을 셋팅하여 전송한다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&lt;input type="hidden" name="_csrf" value="${CSRF_TOKEN}" /&gt;</a:t>
            </a:r>
            <a:br>
              <a:rPr b="1" lang="ko-KR" sz="1500">
                <a:solidFill>
                  <a:srgbClr val="FFFFFF"/>
                </a:solidFill>
              </a:rPr>
            </a:br>
            <a:endParaRPr b="1" sz="1500">
              <a:solidFill>
                <a:srgbClr val="FFFFFF"/>
              </a:solidFill>
            </a:endParaRPr>
          </a:p>
          <a:p>
            <a:pPr indent="-3238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ko-KR" sz="1500">
                <a:solidFill>
                  <a:srgbClr val="FFFFFF"/>
                </a:solidFill>
              </a:rPr>
              <a:t>글 작성후 비교하는 코드</a:t>
            </a:r>
            <a:endParaRPr b="1" sz="1500">
              <a:solidFill>
                <a:srgbClr val="FFFFFF"/>
              </a:solidFill>
            </a:endParaRPr>
          </a:p>
          <a:p>
            <a:pPr indent="-3238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ko-KR" sz="1500">
                <a:solidFill>
                  <a:srgbClr val="FFFFFF"/>
                </a:solidFill>
              </a:rPr>
              <a:t>// 파라미터로 전달된 csrf 토큰 값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String param = request.getParameter("_csrf");</a:t>
            </a:r>
            <a:br>
              <a:rPr b="1" lang="ko-KR" sz="1500">
                <a:solidFill>
                  <a:srgbClr val="FFFFFF"/>
                </a:solidFill>
              </a:rPr>
            </a:br>
            <a:endParaRPr b="1" sz="1500">
              <a:solidFill>
                <a:srgbClr val="FFFFFF"/>
              </a:solidFill>
            </a:endParaRPr>
          </a:p>
          <a:p>
            <a:pPr indent="-3238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ko-KR" sz="1500">
                <a:solidFill>
                  <a:srgbClr val="FFFFFF"/>
                </a:solidFill>
              </a:rPr>
              <a:t> // 세션에 저장된 토큰 값과 일치 여부 검증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if (request.getSession().getAttribute("CSRF_TOKEN").equals(param)){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	return ture;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} else {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	response.sendRedirect("/");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	return false;</a:t>
            </a:r>
            <a:br>
              <a:rPr b="1" lang="ko-KR" sz="1500">
                <a:solidFill>
                  <a:srgbClr val="FFFFFF"/>
                </a:solidFill>
              </a:rPr>
            </a:br>
            <a:r>
              <a:rPr b="1" lang="ko-KR" sz="1500">
                <a:solidFill>
                  <a:srgbClr val="FFFFFF"/>
                </a:solidFill>
              </a:rPr>
              <a:t>}</a:t>
            </a:r>
            <a:br>
              <a:rPr b="1" lang="ko-KR" sz="1500">
                <a:solidFill>
                  <a:srgbClr val="FFFFFF"/>
                </a:solidFill>
              </a:rPr>
            </a:br>
            <a:endParaRPr b="1"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4" name="Shape 684"/>
          <p:cNvCxnSpPr/>
          <p:nvPr/>
        </p:nvCxnSpPr>
        <p:spPr>
          <a:xfrm>
            <a:off x="473070" y="4859975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Shape 685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716910" y="1517970"/>
            <a:ext cx="79446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ㆍ이번 시나리오는 XSS를 이용한방법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ㆍ게시판에 글쓰기 화면에 다음과 같이 작성</a:t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356865" y="1100140"/>
            <a:ext cx="6072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ㆍ세번째 시나리오</a:t>
            </a: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30" y="2072325"/>
            <a:ext cx="4150361" cy="263271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5060945" y="4096070"/>
            <a:ext cx="3479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ㆍXSS 공격 게시판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Shape 696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Shape 697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698" name="Shape 698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ㆍ세번째 시나리오</a:t>
            </a:r>
            <a:endParaRPr/>
          </a:p>
        </p:txBody>
      </p:sp>
      <p:sp>
        <p:nvSpPr>
          <p:cNvPr id="699" name="Shape 699"/>
          <p:cNvSpPr txBox="1"/>
          <p:nvPr/>
        </p:nvSpPr>
        <p:spPr>
          <a:xfrm>
            <a:off x="743585" y="1484630"/>
            <a:ext cx="79444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</a:t>
            </a:r>
            <a:endParaRPr/>
          </a:p>
        </p:txBody>
      </p:sp>
      <p:sp>
        <p:nvSpPr>
          <p:cNvPr id="700" name="Shape 700"/>
          <p:cNvSpPr txBox="1"/>
          <p:nvPr/>
        </p:nvSpPr>
        <p:spPr>
          <a:xfrm>
            <a:off x="960120" y="1776095"/>
            <a:ext cx="79444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ㆍ게시글을 클릭하면 입력한 사이트로 이동하게 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ㆍ이를 이용하여 공격자가 똑같이 만든 피싱사이트로 유도 할 수 있음을 알 수있다.</a:t>
            </a:r>
            <a:endParaRPr/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" y="2486025"/>
            <a:ext cx="53816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975" y="2493010"/>
            <a:ext cx="3406140" cy="249174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263525" y="4823460"/>
            <a:ext cx="2967355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ㆍXSS 결과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Shape 711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CSRF / XSS</a:t>
            </a: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ㆍXSS의 대책</a:t>
            </a:r>
            <a:endParaRPr/>
          </a:p>
        </p:txBody>
      </p:sp>
      <p:sp>
        <p:nvSpPr>
          <p:cNvPr id="713" name="Shape 713"/>
          <p:cNvSpPr txBox="1"/>
          <p:nvPr/>
        </p:nvSpPr>
        <p:spPr>
          <a:xfrm>
            <a:off x="743575" y="1484616"/>
            <a:ext cx="79446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ㆍASP Script : 사용자의 입력에 대해 Server.HTMLEncode함수를 사용하여 HTML태그를 비활성화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ㆍJSP Script : HTML코드의 시작을 알리는 ‘&lt;’에 대해서 &amp;lt;으로 변환시키는 방법을 사용하여 HTML코드의 사용을 막는다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lt1"/>
                </a:solidFill>
              </a:rPr>
              <a:t>ㆍ</a:t>
            </a:r>
            <a:r>
              <a:rPr b="1" lang="ko-KR" sz="1500">
                <a:solidFill>
                  <a:srgbClr val="FFFFFF"/>
                </a:solidFill>
              </a:rPr>
              <a:t>게시판에 글을 등록하는 페이지를 구현하는 jsp파일에서 script구문에서 script구문을 사용하지 못하는 명령어를 추가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500">
                <a:solidFill>
                  <a:srgbClr val="FFFFFF"/>
                </a:solidFill>
              </a:rPr>
              <a:t>⇒ 글에 해당하는 contents의 value 값을 contents.value.replace(/script/,""); 로 변경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500">
                <a:solidFill>
                  <a:srgbClr val="FFFFFF"/>
                </a:solidFill>
              </a:rPr>
              <a:t>아주 간단하게 script이 되는 부분을 "" 즉, 공백처리로 바꿔주는 것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rgbClr val="FFFFFF"/>
                </a:solidFill>
              </a:rPr>
              <a:t>⇒ 하지만 대문자/중복/특수문자 의 사용으로 해당 script구문을 공격 가능</a:t>
            </a:r>
            <a:endParaRPr b="1" sz="1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500">
                <a:solidFill>
                  <a:srgbClr val="FFFFFF"/>
                </a:solidFill>
              </a:rPr>
              <a:t>contents.value.replace(/script/i,g,"a"); 와 같이 'i' , 'g' 옵션을 추가해주고 구문을 공백이 아닌 아예 다른 문자로 치환해주는 방법을 사용하여 막을 수 있다.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Shape 72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1" name="Shape 721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ㆍ개요</a:t>
            </a: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743585" y="1484630"/>
            <a:ext cx="7944485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ㆍID와 Password값에 or 연산자를 이용하여 쿼리를 항상 TRUE 값으로 만들어 로그인을 시도하는 방법</a:t>
            </a:r>
            <a:endParaRPr/>
          </a:p>
        </p:txBody>
      </p:sp>
      <p:sp>
        <p:nvSpPr>
          <p:cNvPr id="724" name="Shape 724"/>
          <p:cNvSpPr txBox="1"/>
          <p:nvPr/>
        </p:nvSpPr>
        <p:spPr>
          <a:xfrm>
            <a:off x="743585" y="2442845"/>
            <a:ext cx="79444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ㆍ직접 만든 웹사이트에서 시도해 보았으나 전혀 로그인이 되지 않는 문제 발생</a:t>
            </a:r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383540" y="2025015"/>
            <a:ext cx="60725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</a:t>
            </a:r>
            <a:endParaRPr/>
          </a:p>
        </p:txBody>
      </p:sp>
      <p:sp>
        <p:nvSpPr>
          <p:cNvPr id="726" name="Shape 726"/>
          <p:cNvSpPr txBox="1"/>
          <p:nvPr/>
        </p:nvSpPr>
        <p:spPr>
          <a:xfrm>
            <a:off x="383540" y="2745105"/>
            <a:ext cx="607250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 분석 </a:t>
            </a:r>
            <a:r>
              <a:rPr b="1" lang="ko-KR" sz="2000">
                <a:solidFill>
                  <a:schemeClr val="lt1"/>
                </a:solidFill>
              </a:rPr>
              <a:t>및 방어 방법</a:t>
            </a:r>
            <a:endParaRPr/>
          </a:p>
        </p:txBody>
      </p:sp>
      <p:sp>
        <p:nvSpPr>
          <p:cNvPr id="727" name="Shape 727"/>
          <p:cNvSpPr txBox="1"/>
          <p:nvPr/>
        </p:nvSpPr>
        <p:spPr>
          <a:xfrm>
            <a:off x="743585" y="3068955"/>
            <a:ext cx="3983990" cy="179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ㆍ소스 코드 확인 결과 SQL Injection을 방어하기 위해 코드로 작성 된 것을 확인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setString을 사용한 경우 ‘(따옴표) 앞에 \가 입력되는 현상이 발생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password값이 작성해 놓은 암호화 코드로 인해 문장이 실행되는 형태로 DB에 넘어가지 않음</a:t>
            </a:r>
            <a:endParaRPr/>
          </a:p>
        </p:txBody>
      </p:sp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20" y="3068955"/>
            <a:ext cx="41243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4612005" y="5661025"/>
            <a:ext cx="2967355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ㆍ소스분석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Shape 736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Shape 737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383540" y="1091565"/>
            <a:ext cx="6864350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ㆍ공격의 결과를 확인 하기 위해 코드를 변경하여 실험</a:t>
            </a:r>
            <a:endParaRPr/>
          </a:p>
        </p:txBody>
      </p:sp>
      <p:sp>
        <p:nvSpPr>
          <p:cNvPr id="739" name="Shape 739"/>
          <p:cNvSpPr txBox="1"/>
          <p:nvPr/>
        </p:nvSpPr>
        <p:spPr>
          <a:xfrm>
            <a:off x="743585" y="4318000"/>
            <a:ext cx="794448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ㆍ위와 같이 공격이 가능하도록 소스 코드 자체를 변경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ㆍsetString구문을 삭제하고 해쉬함수로 변경되는 부분을 제거</a:t>
            </a:r>
            <a:endParaRPr/>
          </a:p>
        </p:txBody>
      </p:sp>
      <p:pic>
        <p:nvPicPr>
          <p:cNvPr id="740" name="Shape 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15" y="1506220"/>
            <a:ext cx="49244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7" name="Shape 747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8" name="Shape 748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/>
          </a:p>
        </p:txBody>
      </p:sp>
      <p:sp>
        <p:nvSpPr>
          <p:cNvPr id="749" name="Shape 749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ㆍ공격 시나리오</a:t>
            </a:r>
            <a:endParaRPr/>
          </a:p>
        </p:txBody>
      </p:sp>
      <p:sp>
        <p:nvSpPr>
          <p:cNvPr id="750" name="Shape 750"/>
          <p:cNvSpPr txBox="1"/>
          <p:nvPr/>
        </p:nvSpPr>
        <p:spPr>
          <a:xfrm>
            <a:off x="743585" y="1484630"/>
            <a:ext cx="794448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ㆍID에 다음과같은 String 삽입</a:t>
            </a:r>
            <a:endParaRPr/>
          </a:p>
        </p:txBody>
      </p:sp>
      <p:pic>
        <p:nvPicPr>
          <p:cNvPr id="751" name="Shape 7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620" y="1844675"/>
            <a:ext cx="2407920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2190" y="2773680"/>
            <a:ext cx="6379845" cy="173545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/>
        </p:nvSpPr>
        <p:spPr>
          <a:xfrm>
            <a:off x="743585" y="4653280"/>
            <a:ext cx="79444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ㆍSQL Injection 시도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Shape 760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Shape 761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/>
          </a:p>
        </p:txBody>
      </p:sp>
      <p:sp>
        <p:nvSpPr>
          <p:cNvPr id="762" name="Shape 762"/>
          <p:cNvSpPr txBox="1"/>
          <p:nvPr/>
        </p:nvSpPr>
        <p:spPr>
          <a:xfrm>
            <a:off x="383540" y="1091565"/>
            <a:ext cx="6072505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ㆍ결과</a:t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743585" y="5013325"/>
            <a:ext cx="79444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ㆍSQL Injection 결과</a:t>
            </a:r>
            <a:endParaRPr/>
          </a:p>
        </p:txBody>
      </p:sp>
      <p:pic>
        <p:nvPicPr>
          <p:cNvPr id="764" name="Shape 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1502410"/>
            <a:ext cx="53149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356870" y="928370"/>
            <a:ext cx="4000500" cy="45600"/>
          </a:xfrm>
          <a:prstGeom prst="rect">
            <a:avLst/>
          </a:prstGeom>
          <a:solidFill>
            <a:srgbClr val="FF505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Shape 771"/>
          <p:cNvCxnSpPr/>
          <p:nvPr/>
        </p:nvCxnSpPr>
        <p:spPr>
          <a:xfrm>
            <a:off x="499745" y="6000750"/>
            <a:ext cx="34563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Shape 772"/>
          <p:cNvSpPr txBox="1"/>
          <p:nvPr/>
        </p:nvSpPr>
        <p:spPr>
          <a:xfrm>
            <a:off x="395605" y="188595"/>
            <a:ext cx="6072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83554" y="1091690"/>
            <a:ext cx="8457300" cy="4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</a:t>
            </a:r>
            <a:r>
              <a:rPr b="1" lang="ko-KR" sz="2000">
                <a:solidFill>
                  <a:schemeClr val="lt1"/>
                </a:solidFill>
              </a:rPr>
              <a:t>인증우회</a:t>
            </a:r>
            <a:endParaRPr b="1" sz="2000">
              <a:solidFill>
                <a:schemeClr val="lt1"/>
              </a:solidFill>
            </a:endParaRPr>
          </a:p>
          <a:p>
            <a:pPr indent="-3556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ko-KR" sz="2000">
                <a:solidFill>
                  <a:schemeClr val="lt1"/>
                </a:solidFill>
              </a:rPr>
              <a:t>핵심 원리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where조건을 참으로 만들어 주면 인증우회가 성공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패스워드를 확인하고자 and를 사용했기 때문에 뒷 부분을 주석처리하기 위해 #을 사용</a:t>
            </a:r>
            <a:endParaRPr b="1" sz="2000">
              <a:solidFill>
                <a:schemeClr val="lt1"/>
              </a:solidFill>
            </a:endParaRPr>
          </a:p>
          <a:p>
            <a:pPr indent="-3556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ko-KR" sz="2000">
                <a:solidFill>
                  <a:schemeClr val="lt1"/>
                </a:solidFill>
              </a:rPr>
              <a:t>다양한 패턴이 있지만 대표적인 예는 다음과 같다.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600" y="3228188"/>
            <a:ext cx="33147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Shape 178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Shape 179"/>
          <p:cNvSpPr/>
          <p:nvPr/>
        </p:nvSpPr>
        <p:spPr>
          <a:xfrm>
            <a:off x="335280" y="1124585"/>
            <a:ext cx="6233160" cy="359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홈페이지와 연동되어 있는 테이블의 내용은 다음과 같다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39560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데이터베이스 설계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1605280"/>
            <a:ext cx="75247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573405" y="4798060"/>
            <a:ext cx="8272780" cy="638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Contents테이블에서 index_user을 foreign key로 받아와야 하지만,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JSP파일에서 이를 연동하는 과정에서 문제가 발생하여 이를 id로 대체하였다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Shape 781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Shape 782"/>
          <p:cNvSpPr txBox="1"/>
          <p:nvPr/>
        </p:nvSpPr>
        <p:spPr>
          <a:xfrm>
            <a:off x="395605" y="188595"/>
            <a:ext cx="60725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최종결과</a:t>
            </a:r>
            <a:endParaRPr/>
          </a:p>
        </p:txBody>
      </p:sp>
      <p:sp>
        <p:nvSpPr>
          <p:cNvPr id="783" name="Shape 783"/>
          <p:cNvSpPr txBox="1"/>
          <p:nvPr/>
        </p:nvSpPr>
        <p:spPr>
          <a:xfrm>
            <a:off x="383540" y="1091565"/>
            <a:ext cx="8376285" cy="191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ㆍ서버 및 웹페이지 구축 :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ㆍ프로그램 작성 :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ㆍDoS공격 :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ㆍCSRF/XSS :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ㆍSQL Injection : 실패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원인 발견 후 SQL Injection 구문이 구동 될 수 있도록 수정 후 성공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0" y="0"/>
            <a:ext cx="9144635" cy="6858635"/>
          </a:xfrm>
          <a:prstGeom prst="rect">
            <a:avLst/>
          </a:prstGeom>
          <a:noFill/>
          <a:ln cap="flat" cmpd="sng" w="76200">
            <a:solidFill>
              <a:srgbClr val="FF5050">
                <a:alpha val="6941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356870" y="928370"/>
            <a:ext cx="4001135" cy="46355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Shape 790"/>
          <p:cNvCxnSpPr/>
          <p:nvPr/>
        </p:nvCxnSpPr>
        <p:spPr>
          <a:xfrm>
            <a:off x="499745" y="6000750"/>
            <a:ext cx="3456940" cy="635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Shape 791"/>
          <p:cNvSpPr txBox="1"/>
          <p:nvPr/>
        </p:nvSpPr>
        <p:spPr>
          <a:xfrm>
            <a:off x="395605" y="188595"/>
            <a:ext cx="6073140" cy="39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실사례 1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user1/AppData/Roaming/PolarisOffice/ETemp/6336_10180664/fImage13233766641.png"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75" y="1036955"/>
            <a:ext cx="6570345" cy="480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/>
        </p:nvSpPr>
        <p:spPr>
          <a:xfrm>
            <a:off x="0" y="0"/>
            <a:ext cx="9144635" cy="6858635"/>
          </a:xfrm>
          <a:prstGeom prst="rect">
            <a:avLst/>
          </a:prstGeom>
          <a:noFill/>
          <a:ln cap="flat" cmpd="sng" w="76200">
            <a:solidFill>
              <a:srgbClr val="FF5050">
                <a:alpha val="6941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356870" y="928370"/>
            <a:ext cx="4001135" cy="46355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9" name="Shape 799"/>
          <p:cNvCxnSpPr/>
          <p:nvPr/>
        </p:nvCxnSpPr>
        <p:spPr>
          <a:xfrm>
            <a:off x="499745" y="6000750"/>
            <a:ext cx="3456940" cy="635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0" name="Shape 800"/>
          <p:cNvSpPr txBox="1"/>
          <p:nvPr/>
        </p:nvSpPr>
        <p:spPr>
          <a:xfrm>
            <a:off x="395605" y="188595"/>
            <a:ext cx="6073140" cy="39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실사례 2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user1/AppData/Roaming/PolarisOffice/ETemp/6336_10180664/fImage1400196728467.png" id="801" name="Shape 8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45" y="1088390"/>
            <a:ext cx="3747770" cy="468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703320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/>
          <p:nvPr/>
        </p:nvSpPr>
        <p:spPr>
          <a:xfrm rot="10800000">
            <a:off x="4202430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4698365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 rot="10800000">
            <a:off x="3211195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 rot="10800000">
            <a:off x="2216150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 rot="10800000">
            <a:off x="6177915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5678170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 rot="-7200000">
            <a:off x="1646555" y="331216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/>
          <p:nvPr/>
        </p:nvSpPr>
        <p:spPr>
          <a:xfrm rot="-7200000">
            <a:off x="6570980" y="3303905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Shape 816"/>
          <p:cNvSpPr/>
          <p:nvPr/>
        </p:nvSpPr>
        <p:spPr>
          <a:xfrm rot="5400000">
            <a:off x="4035425" y="443865"/>
            <a:ext cx="1080135" cy="6042025"/>
          </a:xfrm>
          <a:prstGeom prst="rect">
            <a:avLst/>
          </a:prstGeom>
          <a:solidFill>
            <a:srgbClr val="595959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Shape 817"/>
          <p:cNvSpPr txBox="1"/>
          <p:nvPr/>
        </p:nvSpPr>
        <p:spPr>
          <a:xfrm>
            <a:off x="1933575" y="1758315"/>
            <a:ext cx="2877185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cxnSp>
        <p:nvCxnSpPr>
          <p:cNvPr id="818" name="Shape 818"/>
          <p:cNvCxnSpPr/>
          <p:nvPr/>
        </p:nvCxnSpPr>
        <p:spPr>
          <a:xfrm>
            <a:off x="3085465" y="2264410"/>
            <a:ext cx="0" cy="804545"/>
          </a:xfrm>
          <a:prstGeom prst="straightConnector1">
            <a:avLst/>
          </a:prstGeom>
          <a:noFill/>
          <a:ln cap="flat" cmpd="sng" w="9525">
            <a:solidFill>
              <a:srgbClr val="FF5050">
                <a:alpha val="69803"/>
              </a:srgbClr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19" name="Shape 819"/>
          <p:cNvCxnSpPr/>
          <p:nvPr/>
        </p:nvCxnSpPr>
        <p:spPr>
          <a:xfrm>
            <a:off x="5563870" y="3863340"/>
            <a:ext cx="0" cy="804545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69803"/>
              </a:schemeClr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20" name="Shape 820"/>
          <p:cNvSpPr txBox="1"/>
          <p:nvPr/>
        </p:nvSpPr>
        <p:spPr>
          <a:xfrm>
            <a:off x="3681095" y="4591050"/>
            <a:ext cx="3699510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LISTENING</a:t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2712085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 rot="10800000">
            <a:off x="5182870" y="3140710"/>
            <a:ext cx="747395" cy="64389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539750" y="1297305"/>
            <a:ext cx="7356475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웹페이지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CSRF와 SQL Injection을 실험해보기 위해 구축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 프로그램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- </a:t>
            </a:r>
            <a:r>
              <a:rPr b="1" i="0" lang="ko-KR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서버를 공격하기 위한 DoS 공격을 수행하기 위해 작성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2321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프로그램 및 웹페이지 소개</a:t>
            </a:r>
            <a:endParaRPr/>
          </a:p>
        </p:txBody>
      </p:sp>
      <p:cxnSp>
        <p:nvCxnSpPr>
          <p:cNvPr id="191" name="Shape 191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205480"/>
            <a:ext cx="2666365" cy="20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0" y="3140710"/>
            <a:ext cx="4336415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665480" y="5471795"/>
            <a:ext cx="1902460" cy="405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그림 3.1 프로그램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4049395" y="5544185"/>
            <a:ext cx="1902460" cy="405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그림 3.2 사이트 메인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Shape 202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Shape 203"/>
          <p:cNvSpPr/>
          <p:nvPr/>
        </p:nvSpPr>
        <p:spPr>
          <a:xfrm>
            <a:off x="395605" y="1124585"/>
            <a:ext cx="1715135" cy="359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페이지 소개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611505" y="1772920"/>
            <a:ext cx="7572375" cy="254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Tomcat 8.0 / MySQL / JSP로 구현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리눅스에서 운영 : Cent OS 6.9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테스트 환경 : 윈도우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사이트 제작 목적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SQL Injection / CSRF / XSS 공격을 하기 위해 제작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블랙박스 테스팅을 진행한 결과로 인터페이스가 부족하거나 사소한 오류가 발생 하였으나 이는 모의해킹을 하는데 문제가 없음이 확인 되어 추후 수정할 예정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2321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프로그램 및 웹페이지 소개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76200">
            <a:solidFill>
              <a:srgbClr val="FF5050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56870" y="928370"/>
            <a:ext cx="4000500" cy="45720"/>
          </a:xfrm>
          <a:prstGeom prst="rect">
            <a:avLst/>
          </a:prstGeom>
          <a:solidFill>
            <a:srgbClr val="FF505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499745" y="6000750"/>
            <a:ext cx="3456305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Shape 213"/>
          <p:cNvSpPr txBox="1"/>
          <p:nvPr/>
        </p:nvSpPr>
        <p:spPr>
          <a:xfrm>
            <a:off x="479425" y="1196975"/>
            <a:ext cx="345630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ㆍ소개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395605" y="404495"/>
            <a:ext cx="53689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 가입 페이지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839470" y="1593850"/>
            <a:ext cx="7128510" cy="13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ㆍ회원가입을 하는 페이지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ㆍ포맷 형식이 UTF-8이므로 한글지원 안함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ㆍ저장된 데이터는 DB서버로 넘어가도록 되어있다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ㆍ비밀번호는 SHA-256을 이용해 암호화 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370" y="2924810"/>
            <a:ext cx="6417310" cy="291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